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" name="Google Shape;24;p2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38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77335" y="609600"/>
            <a:ext cx="8596668" cy="340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931333" y="609600"/>
            <a:ext cx="8094134" cy="3022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366137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6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DFF5"/>
              </a:buClr>
              <a:buFont typeface="Arial"/>
              <a:buNone/>
            </a:pPr>
            <a:r>
              <a:rPr b="0" i="0" lang="pt-BR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DFF5"/>
              </a:buClr>
              <a:buFont typeface="Arial"/>
              <a:buNone/>
            </a:pPr>
            <a:r>
              <a:rPr b="0" i="0" lang="pt-BR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677335" y="1931988"/>
            <a:ext cx="8596668" cy="25954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931333" y="609600"/>
            <a:ext cx="8094134" cy="3022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DFF5"/>
              </a:buClr>
              <a:buFont typeface="Arial"/>
              <a:buNone/>
            </a:pPr>
            <a:r>
              <a:rPr b="0" i="0" lang="pt-BR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DFF5"/>
              </a:buClr>
              <a:buFont typeface="Arial"/>
              <a:buNone/>
            </a:pPr>
            <a:r>
              <a:rPr b="0" i="0" lang="pt-BR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685799" y="609600"/>
            <a:ext cx="8588202" cy="3022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4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38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5994318" y="2582951"/>
            <a:ext cx="5251449" cy="1304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1581685" y="-294750"/>
            <a:ext cx="5251449" cy="70601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38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3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sp>
          <p:nvSpPr>
            <p:cNvPr id="30" name="Google Shape;30;p3"/>
            <p:cNvSpPr/>
            <p:nvPr/>
          </p:nvSpPr>
          <p:spPr>
            <a:xfrm>
              <a:off x="0" y="-7862"/>
              <a:ext cx="863598" cy="5698065"/>
            </a:xfrm>
            <a:custGeom>
              <a:rect b="b" l="l" r="r" t="t"/>
              <a:pathLst>
                <a:path extrusionOk="0" h="120000" w="120000">
                  <a:moveTo>
                    <a:pt x="0" y="178"/>
                  </a:moveTo>
                  <a:lnTo>
                    <a:pt x="120000" y="0"/>
                  </a:lnTo>
                  <a:lnTo>
                    <a:pt x="120000" y="356"/>
                  </a:lnTo>
                  <a:lnTo>
                    <a:pt x="0" y="120000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chemeClr val="accent1">
                <a:alpha val="69019"/>
              </a:schemeClr>
            </a:solidFill>
            <a:ln>
              <a:noFill/>
            </a:ln>
          </p:spPr>
        </p:sp>
        <p:cxnSp>
          <p:nvCxnSpPr>
            <p:cNvPr id="31" name="Google Shape;31;p3"/>
            <p:cNvCxnSpPr/>
            <p:nvPr/>
          </p:nvCxnSpPr>
          <p:spPr>
            <a:xfrm>
              <a:off x="9371010" y="0"/>
              <a:ext cx="1219199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019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" name="Google Shape;32;p3"/>
            <p:cNvCxnSpPr/>
            <p:nvPr/>
          </p:nvCxnSpPr>
          <p:spPr>
            <a:xfrm flipH="1">
              <a:off x="7425266" y="3681412"/>
              <a:ext cx="4763558" cy="3176585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019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3" name="Google Shape;33;p3"/>
            <p:cNvSpPr/>
            <p:nvPr/>
          </p:nvSpPr>
          <p:spPr>
            <a:xfrm>
              <a:off x="9181475" y="-8466"/>
              <a:ext cx="3007347" cy="6866467"/>
            </a:xfrm>
            <a:custGeom>
              <a:rect b="b" l="l" r="r" t="t"/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4901"/>
              </a:schemeClr>
            </a:solidFill>
            <a:ln>
              <a:noFill/>
            </a:ln>
          </p:spPr>
        </p:sp>
        <p:sp>
          <p:nvSpPr>
            <p:cNvPr id="34" name="Google Shape;34;p3"/>
            <p:cNvSpPr/>
            <p:nvPr/>
          </p:nvSpPr>
          <p:spPr>
            <a:xfrm>
              <a:off x="9603442" y="-8466"/>
              <a:ext cx="2588558" cy="686646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5" name="Google Shape;35;p3"/>
            <p:cNvSpPr/>
            <p:nvPr/>
          </p:nvSpPr>
          <p:spPr>
            <a:xfrm>
              <a:off x="8932332" y="3048000"/>
              <a:ext cx="3259667" cy="3809998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098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9334500" y="-8466"/>
              <a:ext cx="2854326" cy="686646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019"/>
              </a:srgbClr>
            </a:solidFill>
            <a:ln>
              <a:noFill/>
            </a:ln>
          </p:spPr>
        </p:sp>
        <p:sp>
          <p:nvSpPr>
            <p:cNvPr id="37" name="Google Shape;37;p3"/>
            <p:cNvSpPr/>
            <p:nvPr/>
          </p:nvSpPr>
          <p:spPr>
            <a:xfrm>
              <a:off x="10898728" y="-8466"/>
              <a:ext cx="1290093" cy="6866467"/>
            </a:xfrm>
            <a:custGeom>
              <a:rect b="b" l="l" r="r" t="t"/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019"/>
              </a:schemeClr>
            </a:solidFill>
            <a:ln>
              <a:noFill/>
            </a:ln>
          </p:spPr>
        </p:sp>
        <p:sp>
          <p:nvSpPr>
            <p:cNvPr id="38" name="Google Shape;38;p3"/>
            <p:cNvSpPr/>
            <p:nvPr/>
          </p:nvSpPr>
          <p:spPr>
            <a:xfrm>
              <a:off x="10938999" y="-8466"/>
              <a:ext cx="1249825" cy="686646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9" name="Google Shape;39;p3"/>
            <p:cNvSpPr/>
            <p:nvPr/>
          </p:nvSpPr>
          <p:spPr>
            <a:xfrm>
              <a:off x="10371664" y="3589867"/>
              <a:ext cx="1817159" cy="3268131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098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" name="Google Shape;40;p3"/>
          <p:cNvSpPr txBox="1"/>
          <p:nvPr>
            <p:ph type="ctrTitle"/>
          </p:nvPr>
        </p:nvSpPr>
        <p:spPr>
          <a:xfrm>
            <a:off x="1507066" y="2404533"/>
            <a:ext cx="7766936" cy="164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5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Google Shape;41;p3"/>
          <p:cNvSpPr txBox="1"/>
          <p:nvPr>
            <p:ph idx="1" type="subTitle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77335" y="2700866"/>
            <a:ext cx="8596668" cy="18265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4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77335" y="4527448"/>
            <a:ext cx="8596668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20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77333" y="2160589"/>
            <a:ext cx="4184035" cy="38807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38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5089969" y="2160589"/>
            <a:ext cx="4184032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38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75745" y="2160983"/>
            <a:ext cx="418562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75745" y="2737243"/>
            <a:ext cx="4185621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38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5088382" y="2160983"/>
            <a:ext cx="418561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1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5088382" y="2737243"/>
            <a:ext cx="4185616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38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77333" y="1498604"/>
            <a:ext cx="3854527" cy="127846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4760460" y="514924"/>
            <a:ext cx="4513540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38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77333" y="2777067"/>
            <a:ext cx="3854527" cy="25844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77333" y="4800600"/>
            <a:ext cx="8596667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677333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77333" y="5367337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b="0" i="0" sz="1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9" name="Google Shape;89;p10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0" y="0"/>
              <a:ext cx="1219199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019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6" y="3681412"/>
              <a:ext cx="4763558" cy="3176585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019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5" y="-8466"/>
              <a:ext cx="3007347" cy="6866467"/>
            </a:xfrm>
            <a:custGeom>
              <a:rect b="b" l="l" r="r" t="t"/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4901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6"/>
              <a:ext cx="2588558" cy="686646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2" y="3048000"/>
              <a:ext cx="3259667" cy="3809998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098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6"/>
              <a:ext cx="2854326" cy="686646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019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28" y="-8466"/>
              <a:ext cx="1290093" cy="6866467"/>
            </a:xfrm>
            <a:custGeom>
              <a:rect b="b" l="l" r="r" t="t"/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019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6"/>
              <a:ext cx="1249825" cy="686646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4" y="3589867"/>
              <a:ext cx="1817159" cy="3268131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098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2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01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20038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●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Trebuchet M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124549"/>
            <a:ext cx="12191998" cy="8560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>
            <p:ph type="ctrTitle"/>
          </p:nvPr>
        </p:nvSpPr>
        <p:spPr>
          <a:xfrm>
            <a:off x="1507066" y="2404533"/>
            <a:ext cx="7766936" cy="164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lang="pt-BR"/>
              <a:t>73</a:t>
            </a:r>
            <a:r>
              <a:rPr b="0" i="0" lang="pt-BR" sz="54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ºReunião SPIN Campinas </a:t>
            </a:r>
            <a:endParaRPr/>
          </a:p>
        </p:txBody>
      </p:sp>
      <p:sp>
        <p:nvSpPr>
          <p:cNvPr id="149" name="Google Shape;149;p19"/>
          <p:cNvSpPr txBox="1"/>
          <p:nvPr>
            <p:ph idx="1" type="subTitle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pt-BR" sz="2400"/>
              <a:t>Analytics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>
            <a:off x="677333" y="21907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b="0" i="0" lang="pt-BR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Nossos contatos na internet</a:t>
            </a:r>
            <a:endParaRPr/>
          </a:p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677333" y="1093787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8152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Site </a:t>
            </a:r>
            <a:endParaRPr/>
          </a:p>
          <a:p>
            <a:pPr indent="-342900" lvl="0" marL="342900" marR="0" rtl="0" algn="l">
              <a:lnSpc>
                <a:spcPct val="108152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sites.google.com/site/spincps/home</a:t>
            </a:r>
            <a:endParaRPr/>
          </a:p>
          <a:p>
            <a:pPr indent="-342900" lvl="0" marL="342900" marR="0" rtl="0" algn="l">
              <a:lnSpc>
                <a:spcPct val="108152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Facebook</a:t>
            </a:r>
            <a:endParaRPr/>
          </a:p>
          <a:p>
            <a:pPr indent="-342900" lvl="0" marL="342900" marR="0" rtl="0" algn="l">
              <a:lnSpc>
                <a:spcPct val="108152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www.facebook.com/spincampinas</a:t>
            </a:r>
            <a:endParaRPr/>
          </a:p>
          <a:p>
            <a:pPr indent="-342900" lvl="0" marL="342900" marR="0" rtl="0" algn="l">
              <a:lnSpc>
                <a:spcPct val="108152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Linkedin</a:t>
            </a:r>
            <a:r>
              <a:rPr b="0" i="0" lang="pt-BR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/>
          </a:p>
          <a:p>
            <a:pPr indent="-342900" lvl="0" marL="342900" marR="0" rtl="0" algn="l">
              <a:lnSpc>
                <a:spcPct val="108152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www.linkedin.com/groups/SPINCampinas</a:t>
            </a:r>
            <a:endParaRPr/>
          </a:p>
          <a:p>
            <a:pPr indent="0" lvl="0" marL="0" marR="0" rtl="0" algn="l">
              <a:lnSpc>
                <a:spcPct val="108152"/>
              </a:lnSpc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Lista de Discussão</a:t>
            </a:r>
            <a:endParaRPr/>
          </a:p>
          <a:p>
            <a:pPr indent="-342900" lvl="0" marL="342900" marR="0" rtl="0" algn="l">
              <a:lnSpc>
                <a:spcPct val="108152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groups.yahoo.com/group/spin-campinas</a:t>
            </a:r>
            <a:endParaRPr/>
          </a:p>
          <a:p>
            <a:pPr indent="0" lvl="0" marL="0" marR="0" rtl="0" algn="l">
              <a:lnSpc>
                <a:spcPct val="108152"/>
              </a:lnSpc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Para se cadastrar na lista, envie um e-mail para: </a:t>
            </a:r>
            <a:endParaRPr/>
          </a:p>
          <a:p>
            <a:pPr indent="0" lvl="0" marL="0" marR="0" rtl="0" algn="l">
              <a:lnSpc>
                <a:spcPct val="108152"/>
              </a:lnSpc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spin-campinas-subscribe@yahoogroups.com </a:t>
            </a:r>
            <a:b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Para enviar mensagens para os membros da lista, envie um e-mail para: </a:t>
            </a:r>
            <a:endParaRPr/>
          </a:p>
          <a:p>
            <a:pPr indent="0" lvl="0" marL="0" marR="0" rtl="0" algn="l">
              <a:lnSpc>
                <a:spcPct val="108152"/>
              </a:lnSpc>
              <a:spcBef>
                <a:spcPts val="479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pt-BR" sz="24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spin-campinas@yahoogroups.com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b="0" i="0" lang="pt-BR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Grupo de Coordenação</a:t>
            </a:r>
            <a:endParaRPr/>
          </a:p>
        </p:txBody>
      </p:sp>
      <p:sp>
        <p:nvSpPr>
          <p:cNvPr id="161" name="Google Shape;161;p21"/>
          <p:cNvSpPr txBox="1"/>
          <p:nvPr>
            <p:ph idx="1" type="body"/>
          </p:nvPr>
        </p:nvSpPr>
        <p:spPr>
          <a:xfrm>
            <a:off x="677333" y="2132014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3999" lvl="0" marL="381000" marR="0" rtl="0" algn="l">
              <a:lnSpc>
                <a:spcPct val="10803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9"/>
              <a:buFont typeface="Arial"/>
              <a:buChar char="●"/>
            </a:pPr>
            <a:r>
              <a:rPr b="1" i="0" lang="pt-BR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Camila Bertoluzzi - Grupo Costa do Sol</a:t>
            </a:r>
            <a:endParaRPr/>
          </a:p>
          <a:p>
            <a:pPr indent="-253999" lvl="0" marL="381000" marR="0" rtl="0" algn="l">
              <a:lnSpc>
                <a:spcPct val="108035"/>
              </a:lnSpc>
              <a:spcBef>
                <a:spcPts val="1750"/>
              </a:spcBef>
              <a:spcAft>
                <a:spcPts val="0"/>
              </a:spcAft>
              <a:buClr>
                <a:srgbClr val="000000"/>
              </a:buClr>
              <a:buSzPts val="2409"/>
              <a:buFont typeface="Arial"/>
              <a:buChar char="●"/>
            </a:pPr>
            <a:r>
              <a:rPr b="1" i="0" lang="pt-BR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Giuliano Avila - Matera </a:t>
            </a:r>
            <a:endParaRPr/>
          </a:p>
          <a:p>
            <a:pPr indent="-254000" lvl="0" marL="381000" marR="0" rtl="0" algn="l">
              <a:lnSpc>
                <a:spcPct val="108035"/>
              </a:lnSpc>
              <a:spcBef>
                <a:spcPts val="1750"/>
              </a:spcBef>
              <a:spcAft>
                <a:spcPts val="0"/>
              </a:spcAft>
              <a:buClr>
                <a:srgbClr val="000000"/>
              </a:buClr>
              <a:buSzPts val="2409"/>
              <a:buFont typeface="Arial"/>
              <a:buChar char="●"/>
            </a:pPr>
            <a:r>
              <a:rPr b="1" i="0" lang="pt-BR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Michelle Scarassati – Eldorado</a:t>
            </a:r>
            <a:endParaRPr/>
          </a:p>
          <a:p>
            <a:pPr indent="-254000" lvl="0" marL="381000" marR="0" rtl="0" algn="l">
              <a:lnSpc>
                <a:spcPct val="108035"/>
              </a:lnSpc>
              <a:spcBef>
                <a:spcPts val="1750"/>
              </a:spcBef>
              <a:spcAft>
                <a:spcPts val="0"/>
              </a:spcAft>
              <a:buClr>
                <a:srgbClr val="000000"/>
              </a:buClr>
              <a:buSzPts val="2409"/>
              <a:buFont typeface="Arial"/>
              <a:buChar char="●"/>
            </a:pPr>
            <a:r>
              <a:rPr b="1" i="0" lang="pt-BR" sz="2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Patricia Moleta – Eldorado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2167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/>
          <p:nvPr>
            <p:ph type="title"/>
          </p:nvPr>
        </p:nvSpPr>
        <p:spPr>
          <a:xfrm>
            <a:off x="677333" y="35242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b="0" i="0" lang="pt-BR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Participe do SPIN Campinas</a:t>
            </a:r>
            <a:endParaRPr/>
          </a:p>
        </p:txBody>
      </p:sp>
      <p:sp>
        <p:nvSpPr>
          <p:cNvPr id="167" name="Google Shape;167;p22"/>
          <p:cNvSpPr txBox="1"/>
          <p:nvPr>
            <p:ph idx="1" type="body"/>
          </p:nvPr>
        </p:nvSpPr>
        <p:spPr>
          <a:xfrm>
            <a:off x="677333" y="1293812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81000" marR="0" rtl="0" algn="l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0"/>
              <a:buFont typeface="Arial"/>
              <a:buChar char="●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Participando dos encontros</a:t>
            </a:r>
            <a:endParaRPr/>
          </a:p>
          <a:p>
            <a:pPr indent="-228600" lvl="0" marL="381000" marR="0" rtl="0" algn="l">
              <a:lnSpc>
                <a:spcPct val="107812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70"/>
              <a:buFont typeface="Arial"/>
              <a:buChar char="●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Disponibilizando locais</a:t>
            </a:r>
            <a:endParaRPr/>
          </a:p>
          <a:p>
            <a:pPr indent="-228600" lvl="0" marL="381000" marR="0" rtl="0" algn="l">
              <a:lnSpc>
                <a:spcPct val="107812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70"/>
              <a:buFont typeface="Arial"/>
              <a:buChar char="●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Fornecendo coffee-break</a:t>
            </a:r>
            <a:endParaRPr/>
          </a:p>
          <a:p>
            <a:pPr indent="-228600" lvl="0" marL="381000" marR="0" rtl="0" algn="l">
              <a:lnSpc>
                <a:spcPct val="107812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70"/>
              <a:buFont typeface="Arial"/>
              <a:buChar char="●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Sugerindo temas</a:t>
            </a:r>
            <a:endParaRPr/>
          </a:p>
          <a:p>
            <a:pPr indent="-228600" lvl="0" marL="381000" marR="0" rtl="0" algn="l">
              <a:lnSpc>
                <a:spcPct val="107812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70"/>
              <a:buFont typeface="Arial"/>
              <a:buChar char="●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Realizando palestras sobre:</a:t>
            </a:r>
            <a:endParaRPr/>
          </a:p>
          <a:p>
            <a:pPr indent="-203200" lvl="1" marL="762000" marR="0" rtl="0" algn="l">
              <a:lnSpc>
                <a:spcPct val="108125"/>
              </a:lnSpc>
              <a:spcBef>
                <a:spcPts val="417"/>
              </a:spcBef>
              <a:spcAft>
                <a:spcPts val="0"/>
              </a:spcAft>
              <a:buClr>
                <a:srgbClr val="000000"/>
              </a:buClr>
              <a:buSzPts val="2424"/>
              <a:buFont typeface="Courier New"/>
              <a:buChar char="o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melhoria de processo</a:t>
            </a:r>
            <a:endParaRPr/>
          </a:p>
          <a:p>
            <a:pPr indent="-203200" lvl="1" marL="762000" marR="0" rtl="0" algn="l">
              <a:lnSpc>
                <a:spcPct val="108125"/>
              </a:lnSpc>
              <a:spcBef>
                <a:spcPts val="417"/>
              </a:spcBef>
              <a:spcAft>
                <a:spcPts val="0"/>
              </a:spcAft>
              <a:buClr>
                <a:srgbClr val="000000"/>
              </a:buClr>
              <a:buSzPts val="2424"/>
              <a:buFont typeface="Courier New"/>
              <a:buChar char="o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uso de ferramentas, técnicas e métodos de engenharia de sistemas e software</a:t>
            </a:r>
            <a:endParaRPr/>
          </a:p>
          <a:p>
            <a:pPr indent="-203200" lvl="1" marL="762000" marR="0" rtl="0" algn="l">
              <a:lnSpc>
                <a:spcPct val="108125"/>
              </a:lnSpc>
              <a:spcBef>
                <a:spcPts val="417"/>
              </a:spcBef>
              <a:spcAft>
                <a:spcPts val="0"/>
              </a:spcAft>
              <a:buClr>
                <a:srgbClr val="000000"/>
              </a:buClr>
              <a:buSzPts val="2424"/>
              <a:buFont typeface="Courier New"/>
              <a:buChar char="o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gerência de projetos</a:t>
            </a:r>
            <a:endParaRPr/>
          </a:p>
          <a:p>
            <a:pPr indent="-203200" lvl="1" marL="762000" marR="0" rtl="0" algn="l">
              <a:lnSpc>
                <a:spcPct val="108125"/>
              </a:lnSpc>
              <a:spcBef>
                <a:spcPts val="417"/>
              </a:spcBef>
              <a:spcAft>
                <a:spcPts val="0"/>
              </a:spcAft>
              <a:buClr>
                <a:srgbClr val="000000"/>
              </a:buClr>
              <a:buSzPts val="2424"/>
              <a:buFont typeface="Courier New"/>
              <a:buChar char="o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implantação de modelos e normas (ISO, CMMI, MPS BR)</a:t>
            </a:r>
            <a:endParaRPr/>
          </a:p>
          <a:p>
            <a:pPr indent="-203200" lvl="1" marL="762000" marR="0" rtl="0" algn="l">
              <a:lnSpc>
                <a:spcPct val="108125"/>
              </a:lnSpc>
              <a:spcBef>
                <a:spcPts val="417"/>
              </a:spcBef>
              <a:spcAft>
                <a:spcPts val="0"/>
              </a:spcAft>
              <a:buClr>
                <a:srgbClr val="000000"/>
              </a:buClr>
              <a:buSzPts val="2424"/>
              <a:buFont typeface="Courier New"/>
              <a:buChar char="o"/>
            </a:pPr>
            <a:r>
              <a:rPr b="0" i="0" lang="pt-BR" sz="2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etc.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7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/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b="0" i="0" lang="pt-BR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Encontro de Hoje</a:t>
            </a:r>
            <a:endParaRPr/>
          </a:p>
        </p:txBody>
      </p:sp>
      <p:sp>
        <p:nvSpPr>
          <p:cNvPr id="173" name="Google Shape;173;p23"/>
          <p:cNvSpPr txBox="1"/>
          <p:nvPr>
            <p:ph idx="1" type="body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381000" marR="0" rtl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70"/>
              <a:buFont typeface="Arial"/>
              <a:buChar char="●"/>
            </a:pPr>
            <a:r>
              <a:rPr b="1" i="0" lang="pt-BR" sz="24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Tema: </a:t>
            </a:r>
            <a:r>
              <a:rPr b="1" lang="pt-BR" sz="2400">
                <a:solidFill>
                  <a:srgbClr val="969696"/>
                </a:solidFill>
              </a:rPr>
              <a:t>Analytics</a:t>
            </a:r>
            <a:endParaRPr b="1" i="0" sz="2400" u="none" cap="none" strike="noStrike">
              <a:solidFill>
                <a:srgbClr val="96969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19921"/>
              </a:lnSpc>
              <a:spcBef>
                <a:spcPts val="667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9400" lvl="0" marL="381000" marR="0" rtl="0" algn="l">
              <a:lnSpc>
                <a:spcPct val="119921"/>
              </a:lnSpc>
              <a:spcBef>
                <a:spcPts val="667"/>
              </a:spcBef>
              <a:spcAft>
                <a:spcPts val="0"/>
              </a:spcAft>
              <a:buClr>
                <a:srgbClr val="000000"/>
              </a:buClr>
              <a:buSzPts val="2370"/>
              <a:buFont typeface="Arial"/>
              <a:buChar char="●"/>
            </a:pPr>
            <a:r>
              <a:rPr b="1" i="0" lang="pt-BR" sz="24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Local: </a:t>
            </a:r>
            <a:r>
              <a:rPr b="1" lang="pt-BR" sz="2400">
                <a:solidFill>
                  <a:srgbClr val="969696"/>
                </a:solidFill>
              </a:rPr>
              <a:t>CCUEC (parceria com Café Cinfotec)</a:t>
            </a:r>
            <a:endParaRPr b="1" sz="2400">
              <a:solidFill>
                <a:srgbClr val="969696"/>
              </a:solidFill>
            </a:endParaRPr>
          </a:p>
          <a:p>
            <a:pPr indent="0" lvl="0" marL="381000" marR="0" rtl="0" algn="l">
              <a:lnSpc>
                <a:spcPct val="119921"/>
              </a:lnSpc>
              <a:spcBef>
                <a:spcPts val="667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969696"/>
              </a:solidFill>
            </a:endParaRPr>
          </a:p>
          <a:p>
            <a:pPr indent="-279400" lvl="0" marL="381000" marR="0" rtl="0" algn="l">
              <a:lnSpc>
                <a:spcPct val="119921"/>
              </a:lnSpc>
              <a:spcBef>
                <a:spcPts val="667"/>
              </a:spcBef>
              <a:spcAft>
                <a:spcPts val="0"/>
              </a:spcAft>
              <a:buClr>
                <a:srgbClr val="000000"/>
              </a:buClr>
              <a:buSzPts val="2370"/>
              <a:buFont typeface="Arial"/>
              <a:buChar char="●"/>
            </a:pPr>
            <a:r>
              <a:rPr b="1" i="0" lang="pt-BR" sz="24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Café: </a:t>
            </a:r>
            <a:r>
              <a:rPr b="1" lang="pt-BR" sz="2400">
                <a:solidFill>
                  <a:srgbClr val="969696"/>
                </a:solidFill>
              </a:rPr>
              <a:t>Patrícia e Michelle - Coordenação SPIN-CPS</a:t>
            </a:r>
            <a:endParaRPr/>
          </a:p>
          <a:p>
            <a:pPr indent="0" lvl="0" marL="0" marR="0" rtl="0" algn="l">
              <a:lnSpc>
                <a:spcPct val="119921"/>
              </a:lnSpc>
              <a:spcBef>
                <a:spcPts val="667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969696"/>
              </a:solidFill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677333" y="3810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</a:pPr>
            <a:r>
              <a:rPr b="0" i="0" lang="pt-BR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Agenda</a:t>
            </a:r>
            <a:endParaRPr/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677333" y="1102270"/>
            <a:ext cx="8596668" cy="56822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1" lang="pt-BR" sz="2000">
                <a:solidFill>
                  <a:srgbClr val="969696"/>
                </a:solidFill>
              </a:rPr>
              <a:t>09</a:t>
            </a: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r>
              <a:rPr b="1" i="1" lang="pt-BR" sz="2000">
                <a:solidFill>
                  <a:srgbClr val="969696"/>
                </a:solidFill>
              </a:rPr>
              <a:t>0</a:t>
            </a: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0 Abertura</a:t>
            </a:r>
            <a:endParaRPr/>
          </a:p>
          <a:p>
            <a:pPr indent="-228600" lvl="1" marL="762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69696"/>
              </a:buClr>
              <a:buSzPts val="1975"/>
              <a:buFont typeface="Courier New"/>
              <a:buChar char="o"/>
            </a:pPr>
            <a:r>
              <a:rPr b="0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Café Cinfotec e Coordenação do SPIN-Campinas</a:t>
            </a:r>
            <a:endParaRPr b="0" i="1" sz="2000" u="none" cap="none" strike="noStrike">
              <a:solidFill>
                <a:srgbClr val="96969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rgbClr val="96969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1" lang="pt-BR" sz="2000">
                <a:solidFill>
                  <a:srgbClr val="969696"/>
                </a:solidFill>
              </a:rPr>
              <a:t>09</a:t>
            </a: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r>
              <a:rPr b="1" i="1" lang="pt-BR" sz="2000">
                <a:solidFill>
                  <a:srgbClr val="969696"/>
                </a:solidFill>
              </a:rPr>
              <a:t>1</a:t>
            </a: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0 </a:t>
            </a:r>
            <a:r>
              <a:rPr b="1" i="1" lang="pt-BR" sz="2000">
                <a:solidFill>
                  <a:srgbClr val="969696"/>
                </a:solidFill>
              </a:rPr>
              <a:t>Analytics aplicado com Machine Learning</a:t>
            </a:r>
            <a:endParaRPr/>
          </a:p>
          <a:p>
            <a:pPr indent="-228600" lvl="1" marL="762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69696"/>
              </a:buClr>
              <a:buSzPts val="1975"/>
              <a:buFont typeface="Courier New"/>
              <a:buChar char="o"/>
            </a:pPr>
            <a:r>
              <a:rPr i="1" lang="pt-BR" sz="2000">
                <a:solidFill>
                  <a:srgbClr val="969696"/>
                </a:solidFill>
              </a:rPr>
              <a:t>Fabiana F. de Toledo (Eldorado)</a:t>
            </a:r>
            <a:endParaRPr i="1" sz="2000">
              <a:solidFill>
                <a:srgbClr val="969696"/>
              </a:solidFill>
            </a:endParaRPr>
          </a:p>
          <a:p>
            <a:pPr indent="0" lvl="0" marL="762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rgbClr val="96969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1" lang="pt-BR" sz="2000">
                <a:solidFill>
                  <a:srgbClr val="969696"/>
                </a:solidFill>
              </a:rPr>
              <a:t>10</a:t>
            </a: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r>
              <a:rPr b="1" i="1" lang="pt-BR" sz="2000">
                <a:solidFill>
                  <a:srgbClr val="969696"/>
                </a:solidFill>
              </a:rPr>
              <a:t>10</a:t>
            </a: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 Coffee-break</a:t>
            </a:r>
            <a:endParaRPr b="1" i="1" sz="2000" u="none" cap="none" strike="noStrike">
              <a:solidFill>
                <a:srgbClr val="96969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1" i="1" sz="2000">
              <a:solidFill>
                <a:srgbClr val="96969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1</a:t>
            </a:r>
            <a:r>
              <a:rPr b="1" i="1" lang="pt-BR" sz="2000">
                <a:solidFill>
                  <a:srgbClr val="969696"/>
                </a:solidFill>
              </a:rPr>
              <a:t>0</a:t>
            </a: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r>
              <a:rPr b="1" i="1" lang="pt-BR" sz="2000">
                <a:solidFill>
                  <a:srgbClr val="969696"/>
                </a:solidFill>
              </a:rPr>
              <a:t>5</a:t>
            </a: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0 </a:t>
            </a:r>
            <a:r>
              <a:rPr b="1" i="1" lang="pt-BR" sz="2000">
                <a:solidFill>
                  <a:srgbClr val="969696"/>
                </a:solidFill>
              </a:rPr>
              <a:t>Métricas importantes para a experiência do usuário e case de uma startup direcionada por dados	</a:t>
            </a:r>
            <a:endParaRPr/>
          </a:p>
          <a:p>
            <a:pPr indent="-228600" lvl="1" marL="762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69696"/>
              </a:buClr>
              <a:buSzPts val="1975"/>
              <a:buFont typeface="Courier New"/>
              <a:buChar char="o"/>
            </a:pPr>
            <a:r>
              <a:rPr i="1" lang="pt-BR" sz="2000">
                <a:solidFill>
                  <a:srgbClr val="969696"/>
                </a:solidFill>
              </a:rPr>
              <a:t>Daniele Zandoná (SIDI)</a:t>
            </a:r>
            <a:endParaRPr i="1" sz="2000">
              <a:solidFill>
                <a:srgbClr val="969696"/>
              </a:solidFill>
            </a:endParaRPr>
          </a:p>
          <a:p>
            <a:pPr indent="0" lvl="0" marL="762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rgbClr val="96969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1" lang="pt-BR" sz="2000">
                <a:solidFill>
                  <a:srgbClr val="969696"/>
                </a:solidFill>
              </a:rPr>
              <a:t>12:00</a:t>
            </a:r>
            <a:r>
              <a:rPr b="1" i="1" lang="pt-BR" sz="2000" u="none" cap="none" strike="noStrike">
                <a:solidFill>
                  <a:srgbClr val="969696"/>
                </a:solidFill>
                <a:latin typeface="Trebuchet MS"/>
                <a:ea typeface="Trebuchet MS"/>
                <a:cs typeface="Trebuchet MS"/>
                <a:sym typeface="Trebuchet MS"/>
              </a:rPr>
              <a:t> Encerramento</a:t>
            </a:r>
            <a:endParaRPr b="1" i="1" sz="2000">
              <a:solidFill>
                <a:srgbClr val="96969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